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  <p:sldMasterId id="2147483667" r:id="rId2"/>
  </p:sldMasterIdLst>
  <p:notesMasterIdLst>
    <p:notesMasterId r:id="rId41"/>
  </p:notesMasterIdLst>
  <p:sldIdLst>
    <p:sldId id="326" r:id="rId3"/>
    <p:sldId id="327" r:id="rId4"/>
    <p:sldId id="305" r:id="rId5"/>
    <p:sldId id="306" r:id="rId6"/>
    <p:sldId id="307" r:id="rId7"/>
    <p:sldId id="328" r:id="rId8"/>
    <p:sldId id="309" r:id="rId9"/>
    <p:sldId id="290" r:id="rId10"/>
    <p:sldId id="322" r:id="rId11"/>
    <p:sldId id="324" r:id="rId12"/>
    <p:sldId id="325" r:id="rId13"/>
    <p:sldId id="329" r:id="rId14"/>
    <p:sldId id="295" r:id="rId15"/>
    <p:sldId id="310" r:id="rId16"/>
    <p:sldId id="289" r:id="rId17"/>
    <p:sldId id="292" r:id="rId18"/>
    <p:sldId id="288" r:id="rId19"/>
    <p:sldId id="286" r:id="rId20"/>
    <p:sldId id="330" r:id="rId21"/>
    <p:sldId id="258" r:id="rId22"/>
    <p:sldId id="259" r:id="rId23"/>
    <p:sldId id="331" r:id="rId24"/>
    <p:sldId id="260" r:id="rId25"/>
    <p:sldId id="261" r:id="rId26"/>
    <p:sldId id="262" r:id="rId27"/>
    <p:sldId id="263" r:id="rId28"/>
    <p:sldId id="264" r:id="rId29"/>
    <p:sldId id="266" r:id="rId30"/>
    <p:sldId id="265" r:id="rId31"/>
    <p:sldId id="267" r:id="rId32"/>
    <p:sldId id="268" r:id="rId33"/>
    <p:sldId id="269" r:id="rId34"/>
    <p:sldId id="270" r:id="rId35"/>
    <p:sldId id="271" r:id="rId36"/>
    <p:sldId id="272" r:id="rId37"/>
    <p:sldId id="273" r:id="rId38"/>
    <p:sldId id="274" r:id="rId39"/>
    <p:sldId id="27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B5B5"/>
    <a:srgbClr val="9D9D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090"/>
    <p:restoredTop sz="81146"/>
  </p:normalViewPr>
  <p:slideViewPr>
    <p:cSldViewPr snapToGrid="0" showGuides="1">
      <p:cViewPr>
        <p:scale>
          <a:sx n="94" d="100"/>
          <a:sy n="94" d="100"/>
        </p:scale>
        <p:origin x="1208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1A0C55-0A43-4745-BC94-E16AD9871557}" type="datetimeFigureOut">
              <a:rPr lang="en-US" smtClean="0"/>
              <a:t>7/21/17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5392D-5046-8E4D-9A5B-EF4BDAEEB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97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7A2F0A-5882-6C46-A474-571327B56BA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621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5392D-5046-8E4D-9A5B-EF4BDAEEBF9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414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7A2F0A-5882-6C46-A474-571327B56BA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80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5392D-5046-8E4D-9A5B-EF4BDAEEBF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544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5392D-5046-8E4D-9A5B-EF4BDAEEBF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5392D-5046-8E4D-9A5B-EF4BDAEEBF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821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7A2F0A-5882-6C46-A474-571327B56BA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018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7A2F0A-5882-6C46-A474-571327B56BA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07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7A2F0A-5882-6C46-A474-571327B56BA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7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5392D-5046-8E4D-9A5B-EF4BDAEEBF9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361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experience.sap.com/designservices/scenes" TargetMode="External"/><Relationship Id="rId4" Type="http://schemas.openxmlformats.org/officeDocument/2006/relationships/hyperlink" Target="mailto:karen.detken@sap.com" TargetMode="External"/><Relationship Id="rId5" Type="http://schemas.openxmlformats.org/officeDocument/2006/relationships/image" Target="../media/image5.emf"/><Relationship Id="rId1" Type="http://schemas.openxmlformats.org/officeDocument/2006/relationships/slideMaster" Target="../slideMasters/slideMaster2.xml"/><Relationship Id="rId2" Type="http://schemas.openxmlformats.org/officeDocument/2006/relationships/hyperlink" Target="http://creativecommons.org/licenses/by-nc-sa/4.0/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png"/><Relationship Id="rId5" Type="http://schemas.openxmlformats.org/officeDocument/2006/relationships/image" Target="../media/image3.emf"/><Relationship Id="rId6" Type="http://schemas.openxmlformats.org/officeDocument/2006/relationships/image" Target="../media/image9.png"/><Relationship Id="rId7" Type="http://schemas.openxmlformats.org/officeDocument/2006/relationships/hyperlink" Target="http://creativecommons.org/licenses/by-nc-sa/4.0/" TargetMode="External"/><Relationship Id="rId8" Type="http://schemas.openxmlformats.org/officeDocument/2006/relationships/image" Target="../media/image10.emf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oryboar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971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yboar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5861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0108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9169" y="1295400"/>
            <a:ext cx="3993662" cy="454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71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w_to_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786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br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06200" y="475200"/>
            <a:ext cx="5486400" cy="2286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000" b="0" i="0" baseline="0">
                <a:solidFill>
                  <a:schemeClr val="bg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ELEMENT CATEGORY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1752600" y="5638799"/>
            <a:ext cx="9840000" cy="3590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u="none" strike="noStrike" spc="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</a:rPr>
              <a:t>This work is licensed under the Creative Commons Attribution-</a:t>
            </a:r>
            <a:r>
              <a:rPr lang="en-US" sz="1000" b="0" i="0" u="none" strike="noStrike" spc="0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</a:rPr>
              <a:t>NonCommercial</a:t>
            </a:r>
            <a:r>
              <a:rPr lang="en-US" sz="1000" b="0" i="0" u="none" strike="noStrike" spc="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</a:rPr>
              <a:t>-</a:t>
            </a:r>
            <a:r>
              <a:rPr lang="en-US" sz="1000" b="0" i="0" u="none" strike="noStrike" spc="0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</a:rPr>
              <a:t>ShareAlike</a:t>
            </a:r>
            <a:r>
              <a:rPr lang="en-US" sz="1000" b="0" i="0" u="none" strike="noStrike" spc="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</a:rPr>
              <a:t> 4.0 International License. To view a copy of this license, visit </a:t>
            </a:r>
            <a:r>
              <a:rPr lang="en-US" sz="1000" b="0" i="0" u="none" strike="noStrike" spc="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hlinkClick r:id="rId2"/>
              </a:rPr>
              <a:t>http://creativecommons.org/licenses/by-nc-sa/4.0/</a:t>
            </a:r>
            <a:r>
              <a:rPr lang="en-US" sz="1000" b="0" i="0" u="none" strike="noStrike" spc="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</a:rPr>
              <a:t>. For more information about Scenes visit: </a:t>
            </a:r>
            <a:r>
              <a:rPr lang="en-US" sz="1000" b="0" i="0" u="none" strike="noStrike" spc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hlinkClick r:id="rId3"/>
              </a:rPr>
              <a:t>experience.sap.com/designservices/scenes</a:t>
            </a:r>
            <a:r>
              <a:rPr lang="en-US" sz="1000" b="0" i="0" u="none" strike="noStrike" spc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</a:rPr>
              <a:t> or contact </a:t>
            </a:r>
            <a:r>
              <a:rPr lang="en-US" sz="1000" b="0" i="0" u="none" strike="noStrike" spc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hlinkClick r:id="rId4"/>
              </a:rPr>
              <a:t>karen.detken@sap.com</a:t>
            </a:r>
            <a:r>
              <a:rPr lang="en-US" sz="1000" b="0" i="0" u="none" strike="noStrike" spc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</a:rPr>
              <a:t> </a:t>
            </a:r>
            <a:endParaRPr lang="en-US" sz="1000" spc="0" baseline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609600" y="5486399"/>
            <a:ext cx="10972800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 flipV="1">
            <a:off x="609600" y="6095999"/>
            <a:ext cx="10972800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09600" y="5637219"/>
            <a:ext cx="983364" cy="34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74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4548851"/>
          </a:xfrm>
          <a:prstGeom prst="rect">
            <a:avLst/>
          </a:prstGeom>
          <a:solidFill>
            <a:srgbClr val="FAAB1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srgbClr val="FAAB1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94306" y="293676"/>
            <a:ext cx="1920365" cy="142084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5527040"/>
            <a:ext cx="12192000" cy="13309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56981" y="439292"/>
            <a:ext cx="5278037" cy="1812891"/>
          </a:xfrm>
          <a:prstGeom prst="rect">
            <a:avLst/>
          </a:prstGeom>
        </p:spPr>
      </p:pic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10063424" y="537170"/>
            <a:ext cx="1544827" cy="4925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ctr">
              <a:defRPr sz="1600" b="0" i="0">
                <a:solidFill>
                  <a:schemeClr val="tx1"/>
                </a:solidFill>
                <a:latin typeface="Permanent Marker" charset="0"/>
                <a:ea typeface="Permanent Marker" charset="0"/>
                <a:cs typeface="Permanent Marker" charset="0"/>
              </a:defRPr>
            </a:lvl1pPr>
          </a:lstStyle>
          <a:p>
            <a:r>
              <a:rPr lang="de-DE" dirty="0" err="1" smtClean="0"/>
              <a:t>storytelling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workshop</a:t>
            </a:r>
            <a:endParaRPr lang="en-US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10008454" y="1096823"/>
            <a:ext cx="1692068" cy="307776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1067" b="0" i="0" baseline="0">
                <a:solidFill>
                  <a:schemeClr val="tx1"/>
                </a:solidFill>
                <a:latin typeface="BentonSans Regular"/>
                <a:cs typeface="BentonSans Regular"/>
              </a:defRPr>
            </a:lvl1pPr>
          </a:lstStyle>
          <a:p>
            <a:pPr lvl="0"/>
            <a:r>
              <a:rPr lang="de-DE" dirty="0" err="1" smtClean="0"/>
              <a:t>Subtitle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656" y="2210456"/>
            <a:ext cx="5608320" cy="493776"/>
          </a:xfrm>
          <a:prstGeom prst="rect">
            <a:avLst/>
          </a:prstGeom>
        </p:spPr>
      </p:pic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1364428" y="6536267"/>
            <a:ext cx="5712500" cy="14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r>
              <a:rPr lang="en-US" altLang="en-US" sz="900" b="0" i="0" dirty="0" smtClean="0">
                <a:solidFill>
                  <a:schemeClr val="bg2">
                    <a:lumMod val="75000"/>
                  </a:schemeClr>
                </a:solidFill>
                <a:latin typeface="BentonSans Book" charset="0"/>
                <a:ea typeface="BentonSans Book" charset="0"/>
                <a:cs typeface="BentonSans Book" charset="0"/>
              </a:rPr>
              <a:t>© 2017 </a:t>
            </a:r>
            <a:r>
              <a:rPr lang="en-US" altLang="en-US" sz="900" b="0" i="0" dirty="0">
                <a:solidFill>
                  <a:schemeClr val="bg2">
                    <a:lumMod val="75000"/>
                  </a:schemeClr>
                </a:solidFill>
                <a:latin typeface="BentonSans Book" charset="0"/>
                <a:ea typeface="BentonSans Book" charset="0"/>
                <a:cs typeface="BentonSans Book" charset="0"/>
              </a:rPr>
              <a:t>SAP SE or an SAP affiliate company. All rights reserved.</a:t>
            </a:r>
            <a:endParaRPr lang="en-US" altLang="en-US" sz="900" b="0" i="0" dirty="0" smtClean="0">
              <a:solidFill>
                <a:schemeClr val="bg2">
                  <a:lumMod val="75000"/>
                </a:schemeClr>
              </a:solidFill>
              <a:latin typeface="BentonSans Book" charset="0"/>
              <a:ea typeface="BentonSans Book" charset="0"/>
              <a:cs typeface="BentonSans Book" charset="0"/>
            </a:endParaRPr>
          </a:p>
        </p:txBody>
      </p:sp>
      <p:pic>
        <p:nvPicPr>
          <p:cNvPr id="19" name="Bild 1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480234"/>
            <a:ext cx="897231" cy="194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63" y="3019023"/>
            <a:ext cx="10768024" cy="2351112"/>
          </a:xfrm>
          <a:prstGeom prst="rect">
            <a:avLst/>
          </a:prstGeom>
        </p:spPr>
      </p:pic>
      <p:grpSp>
        <p:nvGrpSpPr>
          <p:cNvPr id="21" name="Group 20"/>
          <p:cNvGrpSpPr/>
          <p:nvPr userDrawn="1"/>
        </p:nvGrpSpPr>
        <p:grpSpPr>
          <a:xfrm>
            <a:off x="2264339" y="5771764"/>
            <a:ext cx="7819487" cy="420756"/>
            <a:chOff x="1603068" y="4317747"/>
            <a:chExt cx="5864616" cy="315567"/>
          </a:xfrm>
        </p:grpSpPr>
        <p:sp>
          <p:nvSpPr>
            <p:cNvPr id="25" name="TextBox 24"/>
            <p:cNvSpPr txBox="1"/>
            <p:nvPr/>
          </p:nvSpPr>
          <p:spPr>
            <a:xfrm>
              <a:off x="2413635" y="4317747"/>
              <a:ext cx="5054049" cy="315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67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This work is licensed under the Creative Commons Attribution-</a:t>
              </a:r>
              <a:r>
                <a:rPr lang="en-US" sz="1067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NonCommercial</a:t>
              </a:r>
              <a:r>
                <a:rPr lang="en-US" sz="1067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-</a:t>
              </a:r>
              <a:r>
                <a:rPr lang="en-US" sz="1067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ShareAlike</a:t>
              </a:r>
              <a:r>
                <a:rPr lang="en-US" sz="1067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 4.0 International License. To view a copy of this license, visit </a:t>
              </a:r>
              <a:r>
                <a:rPr lang="en-US" sz="1067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charset="0"/>
                  <a:ea typeface="Arial" charset="0"/>
                  <a:cs typeface="Arial" charset="0"/>
                  <a:hlinkClick r:id="rId7"/>
                </a:rPr>
                <a:t>http://creativecommons.org/licenses/by-nc-sa/4.0/</a:t>
              </a:r>
              <a:r>
                <a:rPr lang="en-US" sz="1067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. </a:t>
              </a:r>
              <a:endParaRPr 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03068" y="4330090"/>
              <a:ext cx="777238" cy="2720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743222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09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720">
          <p15:clr>
            <a:srgbClr val="FBAE40"/>
          </p15:clr>
        </p15:guide>
        <p15:guide id="4" orient="horz" pos="9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8563" y="700036"/>
            <a:ext cx="4754877" cy="5429160"/>
          </a:xfrm>
          <a:prstGeom prst="rect">
            <a:avLst/>
          </a:prstGeom>
        </p:spPr>
      </p:pic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4676172" y="1408348"/>
            <a:ext cx="2812648" cy="6155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933" b="1" i="0">
                <a:solidFill>
                  <a:schemeClr val="bg1"/>
                </a:solidFill>
                <a:latin typeface="Permanent Marker" charset="0"/>
                <a:ea typeface="Permanent Marker" charset="0"/>
                <a:cs typeface="Permanent Marker" charset="0"/>
              </a:defRPr>
            </a:lvl1pPr>
          </a:lstStyle>
          <a:p>
            <a:r>
              <a:rPr lang="de-DE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91975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hyperlink" Target="http://experience.sap.com/designservices/" TargetMode="External"/><Relationship Id="rId5" Type="http://schemas.openxmlformats.org/officeDocument/2006/relationships/hyperlink" Target="http://experience.sap.com/designservices/scenes" TargetMode="External"/><Relationship Id="rId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8" Type="http://schemas.openxmlformats.org/officeDocument/2006/relationships/image" Target="../media/image2.emf"/><Relationship Id="rId9" Type="http://schemas.openxmlformats.org/officeDocument/2006/relationships/image" Target="../media/image3.emf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1600200" y="6553852"/>
            <a:ext cx="9798465" cy="1795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algn="l" rtl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i="0" u="none" strike="noStrike" spc="0" baseline="0" dirty="0" smtClean="0">
                <a:solidFill>
                  <a:srgbClr val="9D9C9C"/>
                </a:solidFill>
                <a:latin typeface="Arial" charset="0"/>
              </a:rPr>
              <a:t>Storyboard created with </a:t>
            </a:r>
            <a:r>
              <a:rPr lang="en-US" sz="1000" b="1" i="0" u="none" strike="noStrike" spc="0" baseline="0" dirty="0" smtClean="0">
                <a:solidFill>
                  <a:srgbClr val="9D9C9C"/>
                </a:solidFill>
                <a:latin typeface="Arial" charset="0"/>
              </a:rPr>
              <a:t>“Scenes”</a:t>
            </a:r>
            <a:r>
              <a:rPr lang="en-US" sz="1000" b="0" i="0" u="none" strike="noStrike" spc="0" baseline="0" dirty="0" smtClean="0">
                <a:solidFill>
                  <a:srgbClr val="9D9C9C"/>
                </a:solidFill>
                <a:latin typeface="Arial" charset="0"/>
              </a:rPr>
              <a:t> by the SAP </a:t>
            </a:r>
            <a:r>
              <a:rPr lang="en-US" sz="1000" b="0" i="0" u="none" strike="noStrike" spc="0" baseline="0" dirty="0" smtClean="0">
                <a:solidFill>
                  <a:schemeClr val="accent2"/>
                </a:solidFill>
                <a:latin typeface="Arial" charset="0"/>
                <a:hlinkClick r:id="rId4"/>
              </a:rPr>
              <a:t>Design &amp; Co-Innovation Center</a:t>
            </a:r>
            <a:r>
              <a:rPr lang="en-US" sz="1000" b="0" i="0" u="none" strike="noStrike" spc="0" baseline="0" dirty="0" smtClean="0">
                <a:solidFill>
                  <a:srgbClr val="9D9C9C"/>
                </a:solidFill>
                <a:latin typeface="Arial" charset="0"/>
              </a:rPr>
              <a:t>. For more information about “Scenes” visit </a:t>
            </a:r>
            <a:r>
              <a:rPr lang="en-US" sz="1000" b="0" i="0" u="none" strike="noStrike" spc="0" baseline="0" dirty="0" err="1" smtClean="0">
                <a:ln>
                  <a:noFill/>
                </a:ln>
                <a:solidFill>
                  <a:schemeClr val="accent2"/>
                </a:solidFill>
                <a:latin typeface="Arial" charset="0"/>
                <a:hlinkClick r:id="rId5"/>
              </a:rPr>
              <a:t>experience.sap.com</a:t>
            </a:r>
            <a:r>
              <a:rPr lang="en-US" sz="1000" b="0" i="0" u="none" strike="noStrike" spc="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hlinkClick r:id="rId5"/>
              </a:rPr>
              <a:t>/</a:t>
            </a:r>
            <a:r>
              <a:rPr lang="en-US" sz="1000" b="0" i="0" u="none" strike="noStrike" spc="0" baseline="0" dirty="0" err="1" smtClean="0">
                <a:ln>
                  <a:noFill/>
                </a:ln>
                <a:solidFill>
                  <a:schemeClr val="accent2"/>
                </a:solidFill>
                <a:latin typeface="Arial" charset="0"/>
                <a:hlinkClick r:id="rId5"/>
              </a:rPr>
              <a:t>designservices</a:t>
            </a:r>
            <a:r>
              <a:rPr lang="en-US" sz="1000" b="0" i="0" u="none" strike="noStrike" spc="0" baseline="0" dirty="0" smtClean="0">
                <a:ln>
                  <a:noFill/>
                </a:ln>
                <a:solidFill>
                  <a:schemeClr val="accent2"/>
                </a:solidFill>
                <a:latin typeface="Arial" charset="0"/>
                <a:hlinkClick r:id="rId5"/>
              </a:rPr>
              <a:t>/scenes</a:t>
            </a:r>
            <a:endParaRPr lang="en-US" sz="1000" spc="0" baseline="0" dirty="0">
              <a:ln>
                <a:noFill/>
              </a:ln>
              <a:solidFill>
                <a:schemeClr val="accent2"/>
              </a:solidFill>
              <a:latin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09600" y="6446635"/>
            <a:ext cx="838200" cy="28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17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32" userDrawn="1">
          <p15:clr>
            <a:srgbClr val="F26B43"/>
          </p15:clr>
        </p15:guide>
        <p15:guide id="2" orient="horz" pos="3888">
          <p15:clr>
            <a:srgbClr val="F26B43"/>
          </p15:clr>
        </p15:guide>
        <p15:guide id="3" pos="3840">
          <p15:clr>
            <a:srgbClr val="F26B43"/>
          </p15:clr>
        </p15:guide>
        <p15:guide id="4" pos="384">
          <p15:clr>
            <a:srgbClr val="F26B43"/>
          </p15:clr>
        </p15:guide>
        <p15:guide id="5" pos="7296">
          <p15:clr>
            <a:srgbClr val="F26B43"/>
          </p15:clr>
        </p15:guide>
        <p15:guide id="6" orient="horz" pos="720" userDrawn="1">
          <p15:clr>
            <a:srgbClr val="F26B43"/>
          </p15:clr>
        </p15:guide>
        <p15:guide id="7" orient="horz" pos="230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09600" y="266700"/>
            <a:ext cx="1447800" cy="495300"/>
          </a:xfrm>
          <a:prstGeom prst="rect">
            <a:avLst/>
          </a:prstGeom>
        </p:spPr>
      </p:pic>
      <p:pic>
        <p:nvPicPr>
          <p:cNvPr id="5" name="Bild 2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176112"/>
            <a:ext cx="1334947" cy="289239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2111992" y="6299665"/>
            <a:ext cx="5712500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r>
              <a:rPr lang="en-US" altLang="en-US" sz="1000" b="0" i="0" dirty="0" smtClean="0">
                <a:solidFill>
                  <a:schemeClr val="bg2">
                    <a:lumMod val="75000"/>
                  </a:schemeClr>
                </a:solidFill>
                <a:latin typeface="BentonSans Book" charset="0"/>
                <a:ea typeface="BentonSans Book" charset="0"/>
                <a:cs typeface="BentonSans Book" charset="0"/>
              </a:rPr>
              <a:t>© 2017 </a:t>
            </a:r>
            <a:r>
              <a:rPr lang="en-US" altLang="en-US" sz="1000" b="0" i="0" dirty="0">
                <a:solidFill>
                  <a:schemeClr val="bg2">
                    <a:lumMod val="75000"/>
                  </a:schemeClr>
                </a:solidFill>
                <a:latin typeface="BentonSans Book" charset="0"/>
                <a:ea typeface="BentonSans Book" charset="0"/>
                <a:cs typeface="BentonSans Book" charset="0"/>
              </a:rPr>
              <a:t>SAP SE or an SAP affiliate company. All rights reserved.</a:t>
            </a:r>
            <a:endParaRPr lang="en-US" altLang="en-US" sz="1000" b="0" i="0" dirty="0" smtClean="0">
              <a:solidFill>
                <a:schemeClr val="bg2">
                  <a:lumMod val="75000"/>
                </a:schemeClr>
              </a:solidFill>
              <a:latin typeface="BentonSans Book" charset="0"/>
              <a:ea typeface="BentonSans Book" charset="0"/>
              <a:cs typeface="BentonSans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259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2" r:id="rId2"/>
    <p:sldLayoutId id="2147483674" r:id="rId3"/>
    <p:sldLayoutId id="2147483668" r:id="rId4"/>
    <p:sldLayoutId id="2147483675" r:id="rId5"/>
    <p:sldLayoutId id="214748367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384" userDrawn="1">
          <p15:clr>
            <a:srgbClr val="F26B43"/>
          </p15:clr>
        </p15:guide>
        <p15:guide id="3" pos="7296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orient="horz" pos="432" userDrawn="1">
          <p15:clr>
            <a:srgbClr val="F26B43"/>
          </p15:clr>
        </p15:guide>
        <p15:guide id="6" orient="horz" pos="38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xperience.sap.com/designservices/scenes" TargetMode="External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32.emf"/><Relationship Id="rId5" Type="http://schemas.openxmlformats.org/officeDocument/2006/relationships/image" Target="../media/image33.emf"/><Relationship Id="rId6" Type="http://schemas.openxmlformats.org/officeDocument/2006/relationships/image" Target="../media/image34.emf"/><Relationship Id="rId7" Type="http://schemas.openxmlformats.org/officeDocument/2006/relationships/image" Target="../media/image35.emf"/><Relationship Id="rId8" Type="http://schemas.openxmlformats.org/officeDocument/2006/relationships/image" Target="../media/image29.emf"/><Relationship Id="rId9" Type="http://schemas.openxmlformats.org/officeDocument/2006/relationships/image" Target="../media/image36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2.emf"/><Relationship Id="rId5" Type="http://schemas.openxmlformats.org/officeDocument/2006/relationships/image" Target="../media/image39.png"/><Relationship Id="rId6" Type="http://schemas.openxmlformats.org/officeDocument/2006/relationships/image" Target="../media/image22.emf"/><Relationship Id="rId7" Type="http://schemas.openxmlformats.org/officeDocument/2006/relationships/image" Target="../media/image4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jpeg"/><Relationship Id="rId3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emf"/><Relationship Id="rId20" Type="http://schemas.openxmlformats.org/officeDocument/2006/relationships/image" Target="../media/image59.emf"/><Relationship Id="rId10" Type="http://schemas.openxmlformats.org/officeDocument/2006/relationships/image" Target="../media/image50.emf"/><Relationship Id="rId11" Type="http://schemas.openxmlformats.org/officeDocument/2006/relationships/image" Target="../media/image51.emf"/><Relationship Id="rId12" Type="http://schemas.openxmlformats.org/officeDocument/2006/relationships/image" Target="../media/image52.emf"/><Relationship Id="rId13" Type="http://schemas.openxmlformats.org/officeDocument/2006/relationships/image" Target="../media/image53.emf"/><Relationship Id="rId14" Type="http://schemas.openxmlformats.org/officeDocument/2006/relationships/image" Target="../media/image54.emf"/><Relationship Id="rId15" Type="http://schemas.openxmlformats.org/officeDocument/2006/relationships/image" Target="../media/image55.emf"/><Relationship Id="rId16" Type="http://schemas.openxmlformats.org/officeDocument/2006/relationships/image" Target="../media/image56.emf"/><Relationship Id="rId17" Type="http://schemas.openxmlformats.org/officeDocument/2006/relationships/image" Target="../media/image31.emf"/><Relationship Id="rId18" Type="http://schemas.openxmlformats.org/officeDocument/2006/relationships/image" Target="../media/image57.emf"/><Relationship Id="rId19" Type="http://schemas.openxmlformats.org/officeDocument/2006/relationships/image" Target="../media/image58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0.emf"/><Relationship Id="rId4" Type="http://schemas.openxmlformats.org/officeDocument/2006/relationships/image" Target="../media/image44.emf"/><Relationship Id="rId5" Type="http://schemas.openxmlformats.org/officeDocument/2006/relationships/image" Target="../media/image45.emf"/><Relationship Id="rId6" Type="http://schemas.openxmlformats.org/officeDocument/2006/relationships/image" Target="../media/image46.emf"/><Relationship Id="rId7" Type="http://schemas.openxmlformats.org/officeDocument/2006/relationships/image" Target="../media/image47.emf"/><Relationship Id="rId8" Type="http://schemas.openxmlformats.org/officeDocument/2006/relationships/image" Target="../media/image4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24.emf"/><Relationship Id="rId5" Type="http://schemas.openxmlformats.org/officeDocument/2006/relationships/image" Target="../media/image62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emf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8.emf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emf"/><Relationship Id="rId4" Type="http://schemas.openxmlformats.org/officeDocument/2006/relationships/image" Target="../media/image45.emf"/><Relationship Id="rId5" Type="http://schemas.openxmlformats.org/officeDocument/2006/relationships/image" Target="../media/image47.emf"/><Relationship Id="rId6" Type="http://schemas.openxmlformats.org/officeDocument/2006/relationships/image" Target="../media/image49.emf"/><Relationship Id="rId7" Type="http://schemas.openxmlformats.org/officeDocument/2006/relationships/image" Target="../media/image51.emf"/><Relationship Id="rId8" Type="http://schemas.openxmlformats.org/officeDocument/2006/relationships/image" Target="../media/image53.emf"/><Relationship Id="rId9" Type="http://schemas.openxmlformats.org/officeDocument/2006/relationships/image" Target="../media/image55.emf"/><Relationship Id="rId10" Type="http://schemas.openxmlformats.org/officeDocument/2006/relationships/image" Target="../media/image3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emf"/><Relationship Id="rId3" Type="http://schemas.openxmlformats.org/officeDocument/2006/relationships/image" Target="../media/image29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emf"/><Relationship Id="rId3" Type="http://schemas.openxmlformats.org/officeDocument/2006/relationships/image" Target="../media/image3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4" Type="http://schemas.openxmlformats.org/officeDocument/2006/relationships/image" Target="../media/image72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4" Type="http://schemas.openxmlformats.org/officeDocument/2006/relationships/image" Target="../media/image75.emf"/><Relationship Id="rId5" Type="http://schemas.openxmlformats.org/officeDocument/2006/relationships/image" Target="../media/image76.emf"/><Relationship Id="rId6" Type="http://schemas.openxmlformats.org/officeDocument/2006/relationships/image" Target="../media/image77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emf"/><Relationship Id="rId3" Type="http://schemas.openxmlformats.org/officeDocument/2006/relationships/image" Target="../media/image2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slide" Target="slide19.xm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4" Type="http://schemas.openxmlformats.org/officeDocument/2006/relationships/image" Target="../media/image82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85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slide" Target="slide19.xm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png"/><Relationship Id="rId5" Type="http://schemas.openxmlformats.org/officeDocument/2006/relationships/image" Target="../media/image2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24.emf"/><Relationship Id="rId6" Type="http://schemas.openxmlformats.org/officeDocument/2006/relationships/image" Target="../media/image31.emf"/><Relationship Id="rId7" Type="http://schemas.openxmlformats.org/officeDocument/2006/relationships/image" Target="../media/image22.emf"/><Relationship Id="rId8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5394685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  <a:hlinkClick r:id="rId3"/>
              </a:rPr>
              <a:t>experience.sap.com/designservices/scenes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471" y="436943"/>
            <a:ext cx="1481328" cy="89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98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7724" y="1163782"/>
            <a:ext cx="9409974" cy="510639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7" y="3514330"/>
            <a:ext cx="6145171" cy="247513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0" y="6324600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09600" y="651761"/>
            <a:ext cx="495300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Scene </a:t>
            </a:r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: Traffic jam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56023" y="822986"/>
            <a:ext cx="6019800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Main character: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Max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| Page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04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09600" y="344871"/>
            <a:ext cx="10966223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90000"/>
                  </a:schemeClr>
                </a:solidFill>
                <a:latin typeface="Arial" charset="0"/>
                <a:ea typeface="Arial" charset="0"/>
                <a:cs typeface="Arial" charset="0"/>
              </a:rPr>
              <a:t>LATE TRUCK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0" y="1143000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 rot="592401">
            <a:off x="1226728" y="4152621"/>
            <a:ext cx="1340874" cy="41448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5323"/>
          <a:stretch/>
        </p:blipFill>
        <p:spPr>
          <a:xfrm>
            <a:off x="5306176" y="3961968"/>
            <a:ext cx="408694" cy="63652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3336" y="2043569"/>
            <a:ext cx="2948050" cy="2184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06177" y="2655513"/>
            <a:ext cx="2080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 Hebrew" charset="0"/>
                <a:ea typeface="Arial Hebrew" charset="0"/>
                <a:cs typeface="Arial Hebrew" charset="0"/>
              </a:rPr>
              <a:t>Traffic Jam!</a:t>
            </a:r>
          </a:p>
          <a:p>
            <a:pPr algn="ctr"/>
            <a:r>
              <a:rPr lang="en-US" b="1" dirty="0" smtClean="0">
                <a:latin typeface="Arial Hebrew" charset="0"/>
                <a:ea typeface="Arial Hebrew" charset="0"/>
                <a:cs typeface="Arial Hebrew" charset="0"/>
              </a:rPr>
              <a:t>I’ll never make it on time!</a:t>
            </a:r>
            <a:endParaRPr lang="en-US" b="1" dirty="0">
              <a:latin typeface="Arial Hebrew" charset="0"/>
              <a:ea typeface="Arial Hebrew" charset="0"/>
              <a:cs typeface="Arial Hebrew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93035" y="1143001"/>
            <a:ext cx="4598398" cy="6079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ctr">
            <a:noAutofit/>
          </a:bodyPr>
          <a:lstStyle/>
          <a:p>
            <a:r>
              <a:rPr lang="en-US" sz="14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But an </a:t>
            </a:r>
            <a:r>
              <a:rPr lang="en-US" sz="140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unexpected traffic jam occurs on the way…</a:t>
            </a:r>
            <a:endParaRPr lang="en-US" sz="1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979" y="4317093"/>
            <a:ext cx="5448300" cy="1955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833" y="4847019"/>
            <a:ext cx="3937000" cy="14351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72403" y="1945605"/>
            <a:ext cx="3323878" cy="4215650"/>
            <a:chOff x="272403" y="1945605"/>
            <a:chExt cx="3323878" cy="421565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403" y="1945605"/>
              <a:ext cx="3323878" cy="4215650"/>
            </a:xfrm>
            <a:prstGeom prst="rect">
              <a:avLst/>
            </a:prstGeom>
          </p:spPr>
        </p:pic>
        <p:grpSp>
          <p:nvGrpSpPr>
            <p:cNvPr id="2" name="Group 1"/>
            <p:cNvGrpSpPr/>
            <p:nvPr/>
          </p:nvGrpSpPr>
          <p:grpSpPr>
            <a:xfrm>
              <a:off x="1183575" y="2563403"/>
              <a:ext cx="1626919" cy="2954655"/>
              <a:chOff x="1183575" y="2563403"/>
              <a:chExt cx="1626919" cy="2954655"/>
            </a:xfrm>
          </p:grpSpPr>
          <p:sp>
            <p:nvSpPr>
              <p:cNvPr id="3" name="TextBox 2"/>
              <p:cNvSpPr txBox="1"/>
              <p:nvPr/>
            </p:nvSpPr>
            <p:spPr>
              <a:xfrm rot="652939">
                <a:off x="1183575" y="2563403"/>
                <a:ext cx="1626919" cy="2954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Arial" charset="0"/>
                    <a:ea typeface="Arial" charset="0"/>
                    <a:cs typeface="Arial" charset="0"/>
                  </a:rPr>
                  <a:t>Origin:</a:t>
                </a:r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  <a:p>
                <a:r>
                  <a:rPr lang="en-US" b="1" dirty="0" smtClean="0">
                    <a:latin typeface="Arial" charset="0"/>
                    <a:ea typeface="Arial" charset="0"/>
                    <a:cs typeface="Arial" charset="0"/>
                  </a:rPr>
                  <a:t>BERLIN</a:t>
                </a:r>
                <a:endParaRPr lang="en-US" b="1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dirty="0" smtClean="0">
                  <a:latin typeface="Arial" charset="0"/>
                  <a:ea typeface="Arial" charset="0"/>
                  <a:cs typeface="Arial" charset="0"/>
                </a:endParaRPr>
              </a:p>
              <a:p>
                <a:r>
                  <a:rPr lang="en-US" dirty="0" smtClean="0">
                    <a:latin typeface="Arial" charset="0"/>
                    <a:ea typeface="Arial" charset="0"/>
                    <a:cs typeface="Arial" charset="0"/>
                  </a:rPr>
                  <a:t>     </a:t>
                </a:r>
                <a:r>
                  <a:rPr lang="en-US" dirty="0" err="1" smtClean="0">
                    <a:latin typeface="Arial" charset="0"/>
                    <a:ea typeface="Arial" charset="0"/>
                    <a:cs typeface="Arial" charset="0"/>
                  </a:rPr>
                  <a:t>stination</a:t>
                </a:r>
                <a:r>
                  <a:rPr lang="en-US" dirty="0" smtClean="0">
                    <a:latin typeface="Arial" charset="0"/>
                    <a:ea typeface="Arial" charset="0"/>
                    <a:cs typeface="Arial" charset="0"/>
                  </a:rPr>
                  <a:t>:</a:t>
                </a:r>
              </a:p>
              <a:p>
                <a:r>
                  <a:rPr lang="en-US" b="1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b="1" dirty="0" smtClean="0">
                    <a:latin typeface="Arial" charset="0"/>
                    <a:ea typeface="Arial" charset="0"/>
                    <a:cs typeface="Arial" charset="0"/>
                  </a:rPr>
                  <a:t>   UTTGART</a:t>
                </a:r>
              </a:p>
              <a:p>
                <a:endParaRPr lang="en-US" b="1" dirty="0" smtClean="0">
                  <a:latin typeface="Arial" charset="0"/>
                  <a:ea typeface="Arial" charset="0"/>
                  <a:cs typeface="Arial" charset="0"/>
                </a:endParaRPr>
              </a:p>
              <a:p>
                <a:pPr algn="ctr"/>
                <a:endParaRPr lang="en-US" b="1" dirty="0" smtClean="0">
                  <a:latin typeface="Arial" charset="0"/>
                  <a:ea typeface="Arial" charset="0"/>
                  <a:cs typeface="Arial" charset="0"/>
                </a:endParaRPr>
              </a:p>
              <a:p>
                <a:pPr algn="ctr"/>
                <a:r>
                  <a:rPr lang="en-US" b="1" dirty="0" smtClean="0">
                    <a:latin typeface="Arial" charset="0"/>
                    <a:ea typeface="Arial" charset="0"/>
                    <a:cs typeface="Arial" charset="0"/>
                  </a:rPr>
                  <a:t>TRAFFIC JAM!</a:t>
                </a:r>
                <a:endParaRPr lang="en-US" b="1" dirty="0">
                  <a:latin typeface="Arial" charset="0"/>
                  <a:ea typeface="Arial" charset="0"/>
                  <a:cs typeface="Arial" charset="0"/>
                </a:endParaRPr>
              </a:p>
              <a:p>
                <a:pPr algn="ctr"/>
                <a:r>
                  <a:rPr lang="en-US" sz="1200" b="1" dirty="0" smtClean="0">
                    <a:latin typeface="Arial" charset="0"/>
                    <a:ea typeface="Arial" charset="0"/>
                    <a:cs typeface="Arial" charset="0"/>
                  </a:rPr>
                  <a:t>NOTIFICATION SENT</a:t>
                </a:r>
                <a:endParaRPr lang="en-US" sz="12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4605">
                <a:off x="1732489" y="4110682"/>
                <a:ext cx="417836" cy="38301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6444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20032" y="1143000"/>
            <a:ext cx="6710516" cy="51816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21"/>
          <a:stretch/>
        </p:blipFill>
        <p:spPr>
          <a:xfrm>
            <a:off x="-285711" y="2017401"/>
            <a:ext cx="7597656" cy="4294961"/>
          </a:xfrm>
          <a:prstGeom prst="rect">
            <a:avLst/>
          </a:prstGeom>
        </p:spPr>
      </p:pic>
      <p:sp>
        <p:nvSpPr>
          <p:cNvPr id="30" name="Rounded Rectangular Callout 29"/>
          <p:cNvSpPr/>
          <p:nvPr/>
        </p:nvSpPr>
        <p:spPr>
          <a:xfrm>
            <a:off x="6684331" y="2092823"/>
            <a:ext cx="3287939" cy="926162"/>
          </a:xfrm>
          <a:prstGeom prst="wedgeRoundRectCallout">
            <a:avLst>
              <a:gd name="adj1" fmla="val -23853"/>
              <a:gd name="adj2" fmla="val 105709"/>
              <a:gd name="adj3" fmla="val 16667"/>
            </a:avLst>
          </a:prstGeom>
          <a:solidFill>
            <a:schemeClr val="bg1"/>
          </a:solidFill>
          <a:ln w="76200">
            <a:solidFill>
              <a:schemeClr val="tx1"/>
            </a:solidFill>
          </a:ln>
          <a:effectLst>
            <a:innerShdw dist="203200" dir="13260000">
              <a:schemeClr val="bg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Don’t worry Max! I have chosen an alternative truck!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0" y="6324600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09600" y="651761"/>
            <a:ext cx="495300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Scene 3: Alternative truck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56023" y="822986"/>
            <a:ext cx="6019800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Main character: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Ed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| Page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04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09600" y="344871"/>
            <a:ext cx="10966223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90000"/>
                  </a:schemeClr>
                </a:solidFill>
                <a:latin typeface="Arial" charset="0"/>
                <a:ea typeface="Arial" charset="0"/>
                <a:cs typeface="Arial" charset="0"/>
              </a:rPr>
              <a:t>LATE TRUCK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0" y="1143000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593035" y="1171576"/>
            <a:ext cx="3693215" cy="5431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ctr">
            <a:noAutofit/>
          </a:bodyPr>
          <a:lstStyle/>
          <a:p>
            <a:r>
              <a:rPr lang="en-US" sz="14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But thanks to a quick notification, Ed can choose an alternative on time.</a:t>
            </a:r>
            <a:endParaRPr lang="en-US" sz="1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735962" y="2464418"/>
            <a:ext cx="2080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 Hebrew" charset="0"/>
                <a:ea typeface="Arial Hebrew" charset="0"/>
                <a:cs typeface="Arial Hebrew" charset="0"/>
              </a:rPr>
              <a:t>TRUCK 5 LATE!</a:t>
            </a:r>
            <a:endParaRPr lang="en-US" b="1" dirty="0">
              <a:latin typeface="Arial Hebrew" charset="0"/>
              <a:ea typeface="Arial Hebrew" charset="0"/>
              <a:cs typeface="Arial Hebrew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598043" y="3418700"/>
            <a:ext cx="2080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 Hebrew" charset="0"/>
                <a:ea typeface="Arial Hebrew" charset="0"/>
                <a:cs typeface="Arial Hebrew" charset="0"/>
              </a:rPr>
              <a:t>Select alternatives:</a:t>
            </a:r>
            <a:endParaRPr lang="en-US" b="1" dirty="0">
              <a:latin typeface="Arial Hebrew" charset="0"/>
              <a:ea typeface="Arial Hebrew" charset="0"/>
              <a:cs typeface="Arial Hebrew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66008" y="3798334"/>
            <a:ext cx="2254586" cy="115712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980179">
            <a:off x="8212867" y="4305907"/>
            <a:ext cx="112930" cy="6839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ular Callout 40"/>
          <p:cNvSpPr/>
          <p:nvPr/>
        </p:nvSpPr>
        <p:spPr>
          <a:xfrm>
            <a:off x="8746894" y="3685304"/>
            <a:ext cx="1643970" cy="1125749"/>
          </a:xfrm>
          <a:prstGeom prst="wedgeRoundRectCallout">
            <a:avLst>
              <a:gd name="adj1" fmla="val -69045"/>
              <a:gd name="adj2" fmla="val 37174"/>
              <a:gd name="adj3" fmla="val 16667"/>
            </a:avLst>
          </a:prstGeom>
          <a:solidFill>
            <a:schemeClr val="bg1"/>
          </a:solidFill>
          <a:ln w="76200">
            <a:solidFill>
              <a:schemeClr val="tx1"/>
            </a:solidFill>
          </a:ln>
          <a:effectLst>
            <a:innerShdw dist="203200" dir="13260000">
              <a:schemeClr val="bg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Hi Ed!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I’m stuck in a traffic jam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!</a:t>
            </a:r>
          </a:p>
        </p:txBody>
      </p:sp>
      <p:pic>
        <p:nvPicPr>
          <p:cNvPr id="42" name="Picture 41"/>
          <p:cNvPicPr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0000" t="-6301" r="-50000" b="30686"/>
          <a:stretch/>
        </p:blipFill>
        <p:spPr>
          <a:xfrm>
            <a:off x="4120741" y="2840863"/>
            <a:ext cx="501703" cy="522435"/>
          </a:xfrm>
          <a:prstGeom prst="ellipse">
            <a:avLst/>
          </a:prstGeom>
          <a:solidFill>
            <a:schemeClr val="bg2"/>
          </a:solidFill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1028" y="5554356"/>
            <a:ext cx="645304" cy="55978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895" y="2820963"/>
            <a:ext cx="1425144" cy="574016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758047" y="2843805"/>
            <a:ext cx="8281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Arial Hebrew" charset="0"/>
                <a:ea typeface="Arial Hebrew" charset="0"/>
                <a:cs typeface="Arial Hebrew" charset="0"/>
              </a:rPr>
              <a:t>Truck 5</a:t>
            </a:r>
            <a:endParaRPr lang="en-US" sz="1200" b="1" dirty="0">
              <a:latin typeface="Arial Hebrew" charset="0"/>
              <a:ea typeface="Arial Hebrew" charset="0"/>
              <a:cs typeface="Arial Hebrew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351" y="3969102"/>
            <a:ext cx="2055065" cy="8277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118" y="3979929"/>
            <a:ext cx="2041827" cy="82240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535816" y="4063513"/>
            <a:ext cx="1225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 Hebrew" charset="0"/>
                <a:ea typeface="Arial Hebrew" charset="0"/>
                <a:cs typeface="Arial Hebrew" charset="0"/>
              </a:rPr>
              <a:t>Truck 3</a:t>
            </a:r>
            <a:endParaRPr lang="en-US" b="1" dirty="0">
              <a:latin typeface="Arial Hebrew" charset="0"/>
              <a:ea typeface="Arial Hebrew" charset="0"/>
              <a:cs typeface="Arial Hebrew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59163" y="4063513"/>
            <a:ext cx="1295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latin typeface="Arial Hebrew" charset="0"/>
                <a:ea typeface="Arial Hebrew" charset="0"/>
                <a:cs typeface="Arial Hebrew" charset="0"/>
              </a:rPr>
              <a:t>Truck 7</a:t>
            </a:r>
            <a:endParaRPr lang="en-US" b="1" dirty="0">
              <a:latin typeface="Arial Hebrew" charset="0"/>
              <a:ea typeface="Arial Hebrew" charset="0"/>
              <a:cs typeface="Arial Hebrew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" t="-1773" r="-1048" b="53144"/>
          <a:stretch/>
        </p:blipFill>
        <p:spPr>
          <a:xfrm>
            <a:off x="6872586" y="3646117"/>
            <a:ext cx="1363446" cy="156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13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0" y="1313567"/>
            <a:ext cx="2810256" cy="122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1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1447800" y="37214"/>
            <a:ext cx="8779246" cy="62084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220980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atin typeface="Arial" charset="0"/>
                <a:ea typeface="Arial" charset="0"/>
                <a:cs typeface="Arial" charset="0"/>
              </a:rPr>
              <a:t>STORY NAME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09600" y="3086100"/>
            <a:ext cx="10972800" cy="8763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by</a:t>
            </a:r>
          </a:p>
          <a:p>
            <a:pPr marL="0" indent="0" algn="ctr">
              <a:buNone/>
            </a:pPr>
            <a:r>
              <a:rPr lang="en-US" sz="2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Author Name</a:t>
            </a:r>
            <a:endParaRPr lang="en-US" sz="22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41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/>
        </p:nvSpPr>
        <p:spPr>
          <a:xfrm>
            <a:off x="8458197" y="1981200"/>
            <a:ext cx="2478156" cy="247815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667576" y="4405761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Name, age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Role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4856921" y="1981200"/>
            <a:ext cx="2478156" cy="247815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25312" y="4405761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Humberto, 35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Truck Driver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9600" y="651761"/>
            <a:ext cx="495300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Characters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56023" y="822986"/>
            <a:ext cx="6019800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Page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#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9600" y="344871"/>
            <a:ext cx="10966223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  <a:latin typeface="Arial" charset="0"/>
                <a:ea typeface="Arial" charset="0"/>
                <a:cs typeface="Arial" charset="0"/>
              </a:rPr>
              <a:t>Story name</a:t>
            </a:r>
            <a:endParaRPr lang="en-US" sz="1400" dirty="0">
              <a:solidFill>
                <a:schemeClr val="bg2">
                  <a:lumMod val="9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0" y="1143000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105399" y="4405761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Name, age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Role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198120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7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/>
          <p:cNvSpPr/>
          <p:nvPr/>
        </p:nvSpPr>
        <p:spPr>
          <a:xfrm>
            <a:off x="1675740" y="3948451"/>
            <a:ext cx="1677382" cy="167738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1523831" y="5604524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Name, age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Role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8685486" y="3948451"/>
            <a:ext cx="1677382" cy="167738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533577" y="5604524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Name, age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Role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5254020" y="3948451"/>
            <a:ext cx="1677382" cy="167738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102111" y="5604524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Name, age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Role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8685486" y="1389869"/>
            <a:ext cx="1677382" cy="167738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8533577" y="3045942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Name, age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Role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254020" y="1389869"/>
            <a:ext cx="1677382" cy="167738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102111" y="3045942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Name, age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Role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5312" y="3058180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Humberto, 35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Truck Driver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9600" y="651761"/>
            <a:ext cx="495300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Characters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56023" y="822986"/>
            <a:ext cx="6019800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Page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#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9600" y="344871"/>
            <a:ext cx="10966223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  <a:latin typeface="Arial" charset="0"/>
                <a:ea typeface="Arial" charset="0"/>
                <a:cs typeface="Arial" charset="0"/>
              </a:rPr>
              <a:t>Story name</a:t>
            </a:r>
            <a:endParaRPr lang="en-US" sz="1400" dirty="0">
              <a:solidFill>
                <a:schemeClr val="bg2">
                  <a:lumMod val="9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0" y="1143000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8996" y="1389869"/>
            <a:ext cx="1679031" cy="167903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270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1143000" y="37214"/>
            <a:ext cx="8779246" cy="620845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0" y="6324600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09599" y="651761"/>
            <a:ext cx="10966223" cy="101566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Story name</a:t>
            </a:r>
          </a:p>
          <a:p>
            <a:pPr algn="ctr"/>
            <a:r>
              <a:rPr lang="en-US" sz="4000" b="1" dirty="0" smtClean="0">
                <a:latin typeface="Arial" charset="0"/>
                <a:ea typeface="Arial" charset="0"/>
                <a:cs typeface="Arial" charset="0"/>
              </a:rPr>
              <a:t>Chapter 1: Title</a:t>
            </a:r>
            <a:endParaRPr lang="en-US" sz="4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06055" y="4684558"/>
            <a:ext cx="198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Humberto, 35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2000" dirty="0">
              <a:solidFill>
                <a:schemeClr val="bg2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2000" dirty="0" smtClean="0">
                <a:solidFill>
                  <a:schemeClr val="bg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Truck Driver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246158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79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1143000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09600" y="5250367"/>
            <a:ext cx="1097280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 smtClean="0">
                <a:latin typeface="Arial Hebrew" charset="0"/>
                <a:ea typeface="Arial Hebrew" charset="0"/>
                <a:cs typeface="Arial Hebrew" charset="0"/>
              </a:rPr>
              <a:t>[ADD CAPTION HERE]</a:t>
            </a:r>
            <a:endParaRPr lang="en-US" sz="1600" dirty="0">
              <a:latin typeface="Arial Hebrew" charset="0"/>
              <a:ea typeface="Arial Hebrew" charset="0"/>
              <a:cs typeface="Arial Hebrew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0" y="5029200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9600" y="651761"/>
            <a:ext cx="495300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Scene #: Title Scene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9600" y="344871"/>
            <a:ext cx="10966223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  <a:latin typeface="Arial" charset="0"/>
                <a:ea typeface="Arial" charset="0"/>
                <a:cs typeface="Arial" charset="0"/>
              </a:rPr>
              <a:t>Story name / Chapter #</a:t>
            </a:r>
            <a:endParaRPr lang="en-US" sz="1400" dirty="0">
              <a:solidFill>
                <a:schemeClr val="bg2">
                  <a:lumMod val="9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56023" y="822986"/>
            <a:ext cx="6019800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Main character: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Name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| Page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#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9600" y="2948803"/>
            <a:ext cx="1097280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 smtClean="0">
                <a:latin typeface="Arial Hebrew" charset="0"/>
                <a:ea typeface="Arial Hebrew" charset="0"/>
                <a:cs typeface="Arial Hebrew" charset="0"/>
              </a:rPr>
              <a:t>[ADD “SCENES” ILLUSTRATIONS HERE]</a:t>
            </a:r>
            <a:endParaRPr lang="en-US" sz="1600" dirty="0">
              <a:latin typeface="Arial Hebrew" charset="0"/>
              <a:ea typeface="Arial Hebrew" charset="0"/>
              <a:cs typeface="Arial Hebr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32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>
            <a:off x="0" y="6324600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609600" y="1143001"/>
            <a:ext cx="6477000" cy="10642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ctr">
            <a:noAutofit/>
          </a:bodyPr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[ADD CAPTION HERE]</a:t>
            </a:r>
            <a:endParaRPr lang="en-US" sz="1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9600" y="651761"/>
            <a:ext cx="495300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Scene #: Title Scene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56023" y="822986"/>
            <a:ext cx="6019800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Main character: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Name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| Page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#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09600" y="344871"/>
            <a:ext cx="10966223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  <a:latin typeface="Arial" charset="0"/>
                <a:ea typeface="Arial" charset="0"/>
                <a:cs typeface="Arial" charset="0"/>
              </a:rPr>
              <a:t>Story name / Chapter #</a:t>
            </a:r>
            <a:endParaRPr lang="en-US" sz="1400" dirty="0">
              <a:solidFill>
                <a:schemeClr val="bg2">
                  <a:lumMod val="9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0" y="1143000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9600" y="3552285"/>
            <a:ext cx="1097280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 smtClean="0">
                <a:latin typeface="Arial Hebrew" charset="0"/>
                <a:ea typeface="Arial Hebrew" charset="0"/>
                <a:cs typeface="Arial Hebrew" charset="0"/>
              </a:rPr>
              <a:t>[ADD “SCENES” ILLUSTRATIONS HERE]</a:t>
            </a:r>
            <a:endParaRPr lang="en-US" sz="1600" dirty="0">
              <a:latin typeface="Arial Hebrew" charset="0"/>
              <a:ea typeface="Arial Hebrew" charset="0"/>
              <a:cs typeface="Arial Hebr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77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172" y="1129820"/>
            <a:ext cx="2810256" cy="145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2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876" y="1332709"/>
            <a:ext cx="2810256" cy="122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1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88" y="863600"/>
            <a:ext cx="901700" cy="2133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022" y="839387"/>
            <a:ext cx="901700" cy="21336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825" y="839387"/>
            <a:ext cx="977900" cy="2146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54" y="826687"/>
            <a:ext cx="977900" cy="21463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531" y="768350"/>
            <a:ext cx="1104900" cy="2222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524" y="763187"/>
            <a:ext cx="1104900" cy="22225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518" y="792741"/>
            <a:ext cx="1028700" cy="22352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696" y="794937"/>
            <a:ext cx="1028700" cy="2235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88" y="3188047"/>
            <a:ext cx="965200" cy="21971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631" y="3204286"/>
            <a:ext cx="965200" cy="21971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723" y="3188047"/>
            <a:ext cx="1130300" cy="227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929" y="3166186"/>
            <a:ext cx="1130300" cy="227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55" y="3216986"/>
            <a:ext cx="838200" cy="22352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899" y="3150828"/>
            <a:ext cx="838200" cy="22352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287" y="3216986"/>
            <a:ext cx="1104900" cy="21717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434" y="3227618"/>
            <a:ext cx="1104900" cy="21717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874" y="826687"/>
            <a:ext cx="762000" cy="2159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874" y="3245197"/>
            <a:ext cx="7620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6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150" y="1165750"/>
            <a:ext cx="4064000" cy="180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588" y="3251200"/>
            <a:ext cx="4051300" cy="177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416" y="1752600"/>
            <a:ext cx="838200" cy="2387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234" y="1752600"/>
            <a:ext cx="8382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23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CHARACTERS</a:t>
            </a:r>
            <a:endParaRPr lang="en-US" dirty="0"/>
          </a:p>
        </p:txBody>
      </p:sp>
      <p:pic>
        <p:nvPicPr>
          <p:cNvPr id="50" name="Picture 49"/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50" t="-7226" r="-28882" b="43142"/>
          <a:stretch/>
        </p:blipFill>
        <p:spPr>
          <a:xfrm>
            <a:off x="1194790" y="1181912"/>
            <a:ext cx="1620000" cy="1620000"/>
          </a:xfrm>
          <a:prstGeom prst="ellipse">
            <a:avLst/>
          </a:prstGeom>
          <a:solidFill>
            <a:schemeClr val="bg2"/>
          </a:solidFill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959" t="-7359" r="-17265" b="42103"/>
          <a:stretch/>
        </p:blipFill>
        <p:spPr>
          <a:xfrm>
            <a:off x="3240395" y="1181912"/>
            <a:ext cx="1620000" cy="1620000"/>
          </a:xfrm>
          <a:prstGeom prst="ellipse">
            <a:avLst/>
          </a:prstGeom>
          <a:solidFill>
            <a:schemeClr val="bg2"/>
          </a:solidFill>
        </p:spPr>
      </p:pic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040" t="-5894" r="-21893" b="37323"/>
          <a:stretch/>
        </p:blipFill>
        <p:spPr>
          <a:xfrm>
            <a:off x="5286000" y="1181912"/>
            <a:ext cx="1620000" cy="1620000"/>
          </a:xfrm>
          <a:prstGeom prst="ellipse">
            <a:avLst/>
          </a:prstGeom>
          <a:solidFill>
            <a:schemeClr val="bg2"/>
          </a:solidFill>
        </p:spPr>
      </p:pic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666" t="-3735" r="-25240" b="39807"/>
          <a:stretch/>
        </p:blipFill>
        <p:spPr>
          <a:xfrm>
            <a:off x="7331605" y="1181912"/>
            <a:ext cx="1620000" cy="1620000"/>
          </a:xfrm>
          <a:prstGeom prst="ellipse">
            <a:avLst/>
          </a:prstGeom>
          <a:solidFill>
            <a:schemeClr val="bg2"/>
          </a:solidFill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465" t="-5234" r="-32009" b="35616"/>
          <a:stretch/>
        </p:blipFill>
        <p:spPr>
          <a:xfrm>
            <a:off x="1194790" y="3194299"/>
            <a:ext cx="1620000" cy="1620000"/>
          </a:xfrm>
          <a:prstGeom prst="ellipse">
            <a:avLst/>
          </a:prstGeom>
          <a:solidFill>
            <a:schemeClr val="bg2"/>
          </a:solidFill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61" t="-4101" r="-15982" b="37554"/>
          <a:stretch/>
        </p:blipFill>
        <p:spPr>
          <a:xfrm>
            <a:off x="3240395" y="3194299"/>
            <a:ext cx="1620000" cy="162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896" t="-4388" r="-34945" b="38822"/>
          <a:stretch/>
        </p:blipFill>
        <p:spPr>
          <a:xfrm>
            <a:off x="5286000" y="3194299"/>
            <a:ext cx="1620000" cy="1620000"/>
          </a:xfrm>
          <a:prstGeom prst="ellipse">
            <a:avLst/>
          </a:prstGeom>
          <a:solidFill>
            <a:schemeClr val="bg2"/>
          </a:solidFill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449" t="-3630" r="-17513" b="34962"/>
          <a:stretch/>
        </p:blipFill>
        <p:spPr>
          <a:xfrm>
            <a:off x="7331605" y="3194299"/>
            <a:ext cx="1620000" cy="1620000"/>
          </a:xfrm>
          <a:prstGeom prst="ellipse">
            <a:avLst/>
          </a:prstGeom>
          <a:solidFill>
            <a:schemeClr val="bg2"/>
          </a:solidFill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573" t="-6153" r="-40078" b="40276"/>
          <a:stretch/>
        </p:blipFill>
        <p:spPr>
          <a:xfrm>
            <a:off x="9377210" y="1181912"/>
            <a:ext cx="1620000" cy="1620000"/>
          </a:xfrm>
          <a:prstGeom prst="ellipse">
            <a:avLst/>
          </a:prstGeom>
          <a:solidFill>
            <a:schemeClr val="bg2"/>
          </a:solidFill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" r="3547" b="3516"/>
          <a:stretch/>
        </p:blipFill>
        <p:spPr>
          <a:xfrm>
            <a:off x="9377210" y="3194299"/>
            <a:ext cx="1620000" cy="1620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3618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SPEECH BUBBLES &amp; ARROWS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1054100" y="1205646"/>
            <a:ext cx="2286000" cy="1565825"/>
          </a:xfrm>
          <a:prstGeom prst="wedgeRoundRectCallout">
            <a:avLst>
              <a:gd name="adj1" fmla="val -32186"/>
              <a:gd name="adj2" fmla="val 88744"/>
              <a:gd name="adj3" fmla="val 16667"/>
            </a:avLst>
          </a:prstGeom>
          <a:solidFill>
            <a:schemeClr val="bg1"/>
          </a:solidFill>
          <a:ln w="76200">
            <a:solidFill>
              <a:schemeClr val="tx1"/>
            </a:solidFill>
          </a:ln>
          <a:effectLst>
            <a:innerShdw dist="203200" dir="8520000">
              <a:schemeClr val="bg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loud Callout 7"/>
          <p:cNvSpPr/>
          <p:nvPr/>
        </p:nvSpPr>
        <p:spPr>
          <a:xfrm>
            <a:off x="4572000" y="981579"/>
            <a:ext cx="2567359" cy="1788641"/>
          </a:xfrm>
          <a:prstGeom prst="cloudCallout">
            <a:avLst>
              <a:gd name="adj1" fmla="val -49267"/>
              <a:gd name="adj2" fmla="val 82406"/>
            </a:avLst>
          </a:prstGeom>
          <a:solidFill>
            <a:schemeClr val="bg1"/>
          </a:solidFill>
          <a:ln w="76200">
            <a:solidFill>
              <a:schemeClr val="tx1"/>
            </a:solidFill>
          </a:ln>
          <a:effectLst>
            <a:innerShdw dist="241300" dir="11940000">
              <a:schemeClr val="bg2"/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013120"/>
            <a:ext cx="2565400" cy="1371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801" y="4013120"/>
            <a:ext cx="2552700" cy="13843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456" y="3111420"/>
            <a:ext cx="1892300" cy="2286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706" y="3111420"/>
            <a:ext cx="1892300" cy="2286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106" y="815410"/>
            <a:ext cx="27432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36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04" y="1138206"/>
            <a:ext cx="6230014" cy="39063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363" y="973964"/>
            <a:ext cx="3362468" cy="426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56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62" y="954162"/>
            <a:ext cx="4509838" cy="41324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862" y="1079500"/>
            <a:ext cx="5945738" cy="400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6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92" y="1025911"/>
            <a:ext cx="2387600" cy="3848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930" y="1991111"/>
            <a:ext cx="4038600" cy="2882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268" y="1060446"/>
            <a:ext cx="2949340" cy="381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OFFICE FURNITURE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100" y="2403416"/>
            <a:ext cx="2654300" cy="1409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224" y="2968566"/>
            <a:ext cx="2717800" cy="1917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525" y="1074183"/>
            <a:ext cx="2882900" cy="1524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17" y="1206100"/>
            <a:ext cx="2514600" cy="35249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219200"/>
            <a:ext cx="2927733" cy="311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12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742" y="896834"/>
            <a:ext cx="3009900" cy="1790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00" y="3429000"/>
            <a:ext cx="5448300" cy="1955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0" y="1252434"/>
            <a:ext cx="39370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3586736"/>
            <a:ext cx="8483600" cy="190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432" y="907699"/>
            <a:ext cx="6145171" cy="247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19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6250" y="2590800"/>
            <a:ext cx="2693177" cy="15167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0305" y="2978316"/>
            <a:ext cx="2671013" cy="15127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TextBox 45"/>
          <p:cNvSpPr txBox="1"/>
          <p:nvPr/>
        </p:nvSpPr>
        <p:spPr>
          <a:xfrm>
            <a:off x="3918084" y="904318"/>
            <a:ext cx="4333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Structure your story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>
            <a:off x="5631392" y="1513918"/>
            <a:ext cx="92921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053114" y="1668249"/>
            <a:ext cx="8233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The events in a story are put together following a certain narrative structure. To make this structure easier to recognize, we have created some pre-defined templates that you can use to mark the different sections of your storyboard. 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2196" y="2597316"/>
            <a:ext cx="2693176" cy="15155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2289057"/>
            <a:ext cx="2693177" cy="15155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</p:pic>
      <p:sp>
        <p:nvSpPr>
          <p:cNvPr id="32" name="TextBox 31"/>
          <p:cNvSpPr txBox="1"/>
          <p:nvPr/>
        </p:nvSpPr>
        <p:spPr>
          <a:xfrm>
            <a:off x="516921" y="3860637"/>
            <a:ext cx="23732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Title Slide</a:t>
            </a:r>
          </a:p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Include the title of the story and authors. You can also have a light background illustrating the main setting of your story.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7" name="Bent Arrow 36"/>
          <p:cNvSpPr/>
          <p:nvPr/>
        </p:nvSpPr>
        <p:spPr>
          <a:xfrm rot="10800000" flipH="1">
            <a:off x="8524627" y="4180218"/>
            <a:ext cx="304800" cy="24589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2809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01318" y="4173702"/>
            <a:ext cx="27238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Characters Slide</a:t>
            </a:r>
          </a:p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Include a slide in the beginning showing who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protagonizes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your story. Indicate the name and the role for each character.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096000" y="4173702"/>
            <a:ext cx="23577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Chapter Slide</a:t>
            </a:r>
          </a:p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In the case of long stories, it might be necessary to group the scenes in chapters. Use a title slide to indicate these groups.</a:t>
            </a:r>
          </a:p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Indicate who is the main character in the chapter. 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900305" y="4484529"/>
            <a:ext cx="2671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Scene Slide</a:t>
            </a:r>
          </a:p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Use a slide for each scene. Include the scene number and give it a title. Don’t forget to add some caption indicating what the scene is about. Use the elements from the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  <a:hlinkClick r:id="rId7" action="ppaction://hlinksldjump"/>
              </a:rPr>
              <a:t>Scenes library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 to compose your scenes.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Bent Arrow 40"/>
          <p:cNvSpPr/>
          <p:nvPr/>
        </p:nvSpPr>
        <p:spPr>
          <a:xfrm rot="10800000" flipH="1">
            <a:off x="2961079" y="3838314"/>
            <a:ext cx="304800" cy="24589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2809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1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70" y="995423"/>
            <a:ext cx="2116308" cy="43230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631" y="2074171"/>
            <a:ext cx="3087058" cy="31582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642" y="1637536"/>
            <a:ext cx="5376295" cy="359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63" y="1291468"/>
            <a:ext cx="3201858" cy="39707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942" y="1291468"/>
            <a:ext cx="2634515" cy="39707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914400"/>
            <a:ext cx="3410666" cy="448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04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377" y="703800"/>
            <a:ext cx="5913246" cy="453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69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790" y="703800"/>
            <a:ext cx="6408420" cy="463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5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981" y="647700"/>
            <a:ext cx="6866039" cy="4662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44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670" y="703800"/>
            <a:ext cx="6804660" cy="473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9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580" y="589500"/>
            <a:ext cx="6720840" cy="473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6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780" y="703800"/>
            <a:ext cx="6568440" cy="467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4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920" y="703800"/>
            <a:ext cx="6868160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6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/>
          <p:cNvSpPr txBox="1"/>
          <p:nvPr/>
        </p:nvSpPr>
        <p:spPr>
          <a:xfrm>
            <a:off x="3918084" y="904318"/>
            <a:ext cx="4333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Create a scene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>
            <a:off x="5631392" y="1513918"/>
            <a:ext cx="92921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053114" y="1668249"/>
            <a:ext cx="8233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charset="0"/>
                <a:ea typeface="Arial" charset="0"/>
                <a:cs typeface="Arial" charset="0"/>
              </a:rPr>
              <a:t>Every story is composed of 2 or more “Scenes”. This is how you can build them in PowerPoint: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3800" y="2438400"/>
            <a:ext cx="4711700" cy="265731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6" name="Straight Arrow Connector 15"/>
          <p:cNvCxnSpPr/>
          <p:nvPr/>
        </p:nvCxnSpPr>
        <p:spPr>
          <a:xfrm>
            <a:off x="8375650" y="4095829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909050" y="3772663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Every Scene is a new slide.</a:t>
            </a:r>
            <a:endParaRPr lang="en-US" sz="1200" b="1" dirty="0">
              <a:solidFill>
                <a:schemeClr val="bg2">
                  <a:lumMod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2965450" y="2824238"/>
            <a:ext cx="920750" cy="5292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913689" y="3186086"/>
            <a:ext cx="1358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Indicate the</a:t>
            </a:r>
          </a:p>
          <a:p>
            <a:r>
              <a:rPr lang="en-US" sz="1200" b="1" dirty="0" smtClean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Scene number and a title for your scene.</a:t>
            </a:r>
            <a:endParaRPr lang="en-US" sz="1200" b="1" dirty="0">
              <a:solidFill>
                <a:schemeClr val="bg2">
                  <a:lumMod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13689" y="2278876"/>
            <a:ext cx="1050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Indicate the story title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2964305" y="2509709"/>
            <a:ext cx="960439" cy="1471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7842250" y="2438400"/>
            <a:ext cx="1099887" cy="3021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942137" y="2350822"/>
            <a:ext cx="2059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smtClean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Indicate who is the main character in that Scene.</a:t>
            </a:r>
            <a:endParaRPr lang="en-US" sz="1200" b="1" dirty="0">
              <a:solidFill>
                <a:schemeClr val="bg2">
                  <a:lumMod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8223250" y="2824238"/>
            <a:ext cx="718887" cy="2646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954168" y="2908363"/>
            <a:ext cx="2545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Don’t forget the number of the page. Is not always the same as the scene.</a:t>
            </a:r>
            <a:endParaRPr lang="en-US" sz="1200" b="1" dirty="0">
              <a:solidFill>
                <a:schemeClr val="bg2">
                  <a:lumMod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8375650" y="4953679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921282" y="4791241"/>
            <a:ext cx="1816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Use the official footer.</a:t>
            </a:r>
            <a:endParaRPr lang="en-US" sz="1200" b="1" dirty="0">
              <a:solidFill>
                <a:schemeClr val="bg2">
                  <a:lumMod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83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7689" y="2438399"/>
            <a:ext cx="4708834" cy="2666851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46" name="TextBox 45"/>
          <p:cNvSpPr txBox="1"/>
          <p:nvPr/>
        </p:nvSpPr>
        <p:spPr>
          <a:xfrm>
            <a:off x="3918084" y="904318"/>
            <a:ext cx="4333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Create a scene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>
            <a:off x="5631392" y="1513918"/>
            <a:ext cx="92921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053114" y="1668249"/>
            <a:ext cx="8233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charset="0"/>
                <a:ea typeface="Arial" charset="0"/>
                <a:cs typeface="Arial" charset="0"/>
              </a:rPr>
              <a:t>Use the illustrations in the </a:t>
            </a:r>
            <a:r>
              <a:rPr lang="en-US" sz="1200" dirty="0">
                <a:latin typeface="Arial" charset="0"/>
                <a:ea typeface="Arial" charset="0"/>
                <a:cs typeface="Arial" charset="0"/>
                <a:hlinkClick r:id="rId4" action="ppaction://hlinksldjump"/>
              </a:rPr>
              <a:t>“Scenes” library 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to illustrate your “Scenes”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7624823" y="4015938"/>
            <a:ext cx="1066800" cy="1977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584168" y="3794950"/>
            <a:ext cx="1760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Add characters and other elements to compose your story.</a:t>
            </a:r>
            <a:endParaRPr lang="en-US" sz="1200" b="1" dirty="0">
              <a:solidFill>
                <a:schemeClr val="bg2">
                  <a:lumMod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3205223" y="4114800"/>
            <a:ext cx="1447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692249" y="3863538"/>
            <a:ext cx="1691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Add backgrounds from the Scenes library to indicate the location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84168" y="2680052"/>
            <a:ext cx="1621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Add a caption: what is happening in the scene?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H="1" flipV="1">
            <a:off x="3205223" y="2963066"/>
            <a:ext cx="960439" cy="1471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2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874" y="1301991"/>
            <a:ext cx="2810256" cy="122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97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749" y="863744"/>
            <a:ext cx="9409974" cy="51063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3222925"/>
            <a:ext cx="6145171" cy="24751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1483" y="3651508"/>
            <a:ext cx="10541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5818"/>
          <a:stretch/>
        </p:blipFill>
        <p:spPr>
          <a:xfrm flipH="1">
            <a:off x="5537919" y="3678619"/>
            <a:ext cx="406040" cy="6266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6700" y="657225"/>
            <a:ext cx="11315699" cy="531290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220980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Arial" charset="0"/>
                <a:ea typeface="Arial" charset="0"/>
                <a:cs typeface="Arial" charset="0"/>
              </a:rPr>
              <a:t>LATE TRUCK</a:t>
            </a:r>
            <a:endParaRPr lang="en-US" sz="5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09600" y="3086100"/>
            <a:ext cx="10972800" cy="8763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by</a:t>
            </a:r>
          </a:p>
          <a:p>
            <a:pPr marL="0" indent="0" algn="ctr">
              <a:buNone/>
            </a:pPr>
            <a:r>
              <a:rPr lang="en-US" sz="2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The “Scenes” team</a:t>
            </a:r>
            <a:endParaRPr lang="en-US" sz="22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70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4001" y="4405761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Max, 35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Truck driver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9600" y="651761"/>
            <a:ext cx="495300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Characters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56023" y="822986"/>
            <a:ext cx="6019800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Page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02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9600" y="344871"/>
            <a:ext cx="10966223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  <a:latin typeface="Arial" charset="0"/>
                <a:ea typeface="Arial" charset="0"/>
                <a:cs typeface="Arial" charset="0"/>
              </a:rPr>
              <a:t>LATE TRUCK</a:t>
            </a:r>
            <a:endParaRPr lang="en-US" sz="1400" dirty="0">
              <a:solidFill>
                <a:schemeClr val="bg2">
                  <a:lumMod val="9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0" y="1143000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089865" y="4405761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Ed, 4</a:t>
            </a:r>
            <a:r>
              <a:rPr lang="en-US" sz="1400" b="1" dirty="0"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Logistics manager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686798" y="4417953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Maria, 32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Max’s wife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217" y="1977495"/>
            <a:ext cx="2444496" cy="24444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023" y="1967361"/>
            <a:ext cx="2444496" cy="24505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1967361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1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000" y="1142999"/>
            <a:ext cx="10223954" cy="5181601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0" y="6324600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09600" y="651761"/>
            <a:ext cx="495300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Scene 1: Good bye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56023" y="822986"/>
            <a:ext cx="6019800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Main character: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Max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| Page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03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09600" y="344871"/>
            <a:ext cx="10966223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  <a:latin typeface="Arial" charset="0"/>
                <a:ea typeface="Arial" charset="0"/>
                <a:cs typeface="Arial" charset="0"/>
              </a:rPr>
              <a:t>LATE TRUCK</a:t>
            </a:r>
            <a:endParaRPr lang="en-US" sz="1400" dirty="0">
              <a:solidFill>
                <a:schemeClr val="bg2">
                  <a:lumMod val="9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0" y="1143000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593034" y="1143001"/>
            <a:ext cx="6397701" cy="7149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ctr">
            <a:noAutofit/>
          </a:bodyPr>
          <a:lstStyle/>
          <a:p>
            <a:r>
              <a:rPr lang="en-US" sz="14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It’s Monday morning. Max has to travel to Stuttgart with his truck. The application tells him the destination and approximate arrival time.</a:t>
            </a:r>
            <a:endParaRPr lang="en-US" sz="1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" name="Rounded Rectangular Callout 27"/>
          <p:cNvSpPr/>
          <p:nvPr/>
        </p:nvSpPr>
        <p:spPr>
          <a:xfrm>
            <a:off x="6311379" y="2636065"/>
            <a:ext cx="1497222" cy="761300"/>
          </a:xfrm>
          <a:prstGeom prst="wedgeRoundRectCallout">
            <a:avLst>
              <a:gd name="adj1" fmla="val -109648"/>
              <a:gd name="adj2" fmla="val 80567"/>
              <a:gd name="adj3" fmla="val 16667"/>
            </a:avLst>
          </a:prstGeom>
          <a:solidFill>
            <a:schemeClr val="bg1"/>
          </a:solidFill>
          <a:ln w="76200">
            <a:solidFill>
              <a:schemeClr val="tx1"/>
            </a:solidFill>
          </a:ln>
          <a:effectLst>
            <a:innerShdw dist="203200" dir="13260000">
              <a:schemeClr val="bg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Thank you! Bye!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" name="Rounded Rectangular Callout 32"/>
          <p:cNvSpPr/>
          <p:nvPr/>
        </p:nvSpPr>
        <p:spPr>
          <a:xfrm>
            <a:off x="8991600" y="1672048"/>
            <a:ext cx="1994354" cy="761300"/>
          </a:xfrm>
          <a:prstGeom prst="wedgeRoundRectCallout">
            <a:avLst>
              <a:gd name="adj1" fmla="val -41150"/>
              <a:gd name="adj2" fmla="val 105680"/>
              <a:gd name="adj3" fmla="val 16667"/>
            </a:avLst>
          </a:prstGeom>
          <a:solidFill>
            <a:schemeClr val="bg1"/>
          </a:solidFill>
          <a:ln w="76200">
            <a:solidFill>
              <a:schemeClr val="tx1"/>
            </a:solidFill>
          </a:ln>
          <a:effectLst>
            <a:innerShdw dist="203200" dir="13260000">
              <a:schemeClr val="bg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smtClean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Bye Max! 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Have a safe trip!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29" y="2030681"/>
            <a:ext cx="3323878" cy="42156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592401">
            <a:off x="1431773" y="4221780"/>
            <a:ext cx="1570087" cy="41448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 rot="652939">
            <a:off x="1527339" y="2618250"/>
            <a:ext cx="16270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Origin: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BERLIN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   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stination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   UTTGART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    ON TIME!</a:t>
            </a:r>
          </a:p>
          <a:p>
            <a:endParaRPr lang="en-US" b="1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Arrival: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15:30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945" y="4171320"/>
            <a:ext cx="329057" cy="31877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664" y="3397365"/>
            <a:ext cx="838200" cy="23876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102" y="2955765"/>
            <a:ext cx="596957" cy="117332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994" y="3652860"/>
            <a:ext cx="6145171" cy="24751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7858" y="4090236"/>
            <a:ext cx="10541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3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cenes Storyboar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cenesTemplate3" id="{32EC3550-74D2-A944-A05B-C9548BCC2F9D}" vid="{737D03A2-3330-884B-B772-0889B5340D2C}"/>
    </a:ext>
  </a:extLst>
</a:theme>
</file>

<file path=ppt/theme/theme2.xml><?xml version="1.0" encoding="utf-8"?>
<a:theme xmlns:a="http://schemas.openxmlformats.org/drawingml/2006/main" name="Scenes Explanation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enesTemplate3" id="{32EC3550-74D2-A944-A05B-C9548BCC2F9D}" vid="{3FA4B588-2099-7442-8290-16CEBAF0DDC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10819</TotalTime>
  <Words>665</Words>
  <Application>Microsoft Macintosh PowerPoint</Application>
  <PresentationFormat>Widescreen</PresentationFormat>
  <Paragraphs>151</Paragraphs>
  <Slides>38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 Hebrew</vt:lpstr>
      <vt:lpstr>BentonSans Book</vt:lpstr>
      <vt:lpstr>BentonSans Regular</vt:lpstr>
      <vt:lpstr>Calibri</vt:lpstr>
      <vt:lpstr>Permanent Marker</vt:lpstr>
      <vt:lpstr>Arial</vt:lpstr>
      <vt:lpstr>Scenes Storyboard</vt:lpstr>
      <vt:lpstr>Scenes Explanations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CHARACTERS</vt:lpstr>
      <vt:lpstr>CHARACTERS</vt:lpstr>
      <vt:lpstr>CHARACTERS</vt:lpstr>
      <vt:lpstr>SPEECH BUBBLES &amp; ARROWS</vt:lpstr>
      <vt:lpstr>DEVICES</vt:lpstr>
      <vt:lpstr>DEVICES</vt:lpstr>
      <vt:lpstr>SIGNS</vt:lpstr>
      <vt:lpstr>OFFICE FURNITURE</vt:lpstr>
      <vt:lpstr>TRANSPORTATION</vt:lpstr>
      <vt:lpstr>TRANSPORTATION</vt:lpstr>
      <vt:lpstr>BUILDINGS</vt:lpstr>
      <vt:lpstr>BUILDINGS</vt:lpstr>
      <vt:lpstr>BUILDINGS</vt:lpstr>
      <vt:lpstr>BACKGROUNDS</vt:lpstr>
      <vt:lpstr>BACKGROUNDS</vt:lpstr>
      <vt:lpstr>BACKGROUNDS</vt:lpstr>
      <vt:lpstr>BACKGROUNDS</vt:lpstr>
      <vt:lpstr>BACKGROUNDS</vt:lpstr>
      <vt:lpstr>BACKGROUNDS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Detken, Karen</dc:creator>
  <cp:lastModifiedBy>Karen Detken</cp:lastModifiedBy>
  <cp:revision>171</cp:revision>
  <dcterms:created xsi:type="dcterms:W3CDTF">2015-11-10T20:44:42Z</dcterms:created>
  <dcterms:modified xsi:type="dcterms:W3CDTF">2017-07-21T14:06:09Z</dcterms:modified>
</cp:coreProperties>
</file>